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7" r:id="rId2"/>
    <p:sldId id="257" r:id="rId3"/>
    <p:sldId id="290" r:id="rId4"/>
    <p:sldId id="298" r:id="rId5"/>
    <p:sldId id="297" r:id="rId6"/>
    <p:sldId id="300" r:id="rId7"/>
    <p:sldId id="292" r:id="rId8"/>
    <p:sldId id="295" r:id="rId9"/>
    <p:sldId id="294" r:id="rId10"/>
    <p:sldId id="301" r:id="rId11"/>
    <p:sldId id="305" r:id="rId12"/>
    <p:sldId id="306" r:id="rId13"/>
    <p:sldId id="318" r:id="rId14"/>
    <p:sldId id="319" r:id="rId15"/>
    <p:sldId id="320" r:id="rId16"/>
    <p:sldId id="321" r:id="rId17"/>
    <p:sldId id="322" r:id="rId18"/>
    <p:sldId id="328" r:id="rId19"/>
    <p:sldId id="324" r:id="rId20"/>
    <p:sldId id="329" r:id="rId21"/>
    <p:sldId id="330" r:id="rId22"/>
    <p:sldId id="325" r:id="rId23"/>
    <p:sldId id="331" r:id="rId24"/>
    <p:sldId id="332" r:id="rId25"/>
    <p:sldId id="333" r:id="rId26"/>
    <p:sldId id="334" r:id="rId27"/>
    <p:sldId id="335" r:id="rId28"/>
    <p:sldId id="313" r:id="rId29"/>
    <p:sldId id="317" r:id="rId30"/>
    <p:sldId id="315" r:id="rId31"/>
    <p:sldId id="316" r:id="rId32"/>
    <p:sldId id="302" r:id="rId33"/>
    <p:sldId id="303" r:id="rId34"/>
    <p:sldId id="304" r:id="rId35"/>
    <p:sldId id="289" r:id="rId36"/>
    <p:sldId id="268" r:id="rId37"/>
    <p:sldId id="296" r:id="rId38"/>
    <p:sldId id="269" r:id="rId39"/>
    <p:sldId id="288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5326" autoAdjust="0"/>
  </p:normalViewPr>
  <p:slideViewPr>
    <p:cSldViewPr>
      <p:cViewPr varScale="1">
        <p:scale>
          <a:sx n="64" d="100"/>
          <a:sy n="64" d="100"/>
        </p:scale>
        <p:origin x="155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40A2D-6AE3-4A40-8408-CBEC366DB203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AAA27-BA9D-4DBE-8CE6-8E98EB4A0C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AAA27-BA9D-4DBE-8CE6-8E98EB4A0C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4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AAA27-BA9D-4DBE-8CE6-8E98EB4A0C3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1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6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9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8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6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9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9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3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4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7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6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F77E-548A-49B7-ADB3-5E24739E9220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A97E-E46E-4718-B6B2-4375FE442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0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stat-computin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alsamiq.com/download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mailto:lmpp@naver.com" TargetMode="External"/><Relationship Id="rId9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ta.go.kr/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" TargetMode="External"/><Relationship Id="rId11" Type="http://schemas.openxmlformats.org/officeDocument/2006/relationships/hyperlink" Target="https://www.java.com/ko/download/win10.jsp" TargetMode="External"/><Relationship Id="rId5" Type="http://schemas.openxmlformats.org/officeDocument/2006/relationships/hyperlink" Target="https://www.r-project.org/" TargetMode="External"/><Relationship Id="rId10" Type="http://schemas.openxmlformats.org/officeDocument/2006/relationships/hyperlink" Target="https://developer.android.com/studio/index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44.png"/><Relationship Id="rId14" Type="http://schemas.openxmlformats.org/officeDocument/2006/relationships/hyperlink" Target="http://balsamiq.com/download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88120" y="585866"/>
            <a:ext cx="7800304" cy="1631216"/>
            <a:chOff x="1890848" y="582110"/>
            <a:chExt cx="5344417" cy="1631216"/>
          </a:xfrm>
        </p:grpSpPr>
        <p:sp>
          <p:nvSpPr>
            <p:cNvPr id="13" name="TextBox 12"/>
            <p:cNvSpPr txBox="1"/>
            <p:nvPr/>
          </p:nvSpPr>
          <p:spPr>
            <a:xfrm>
              <a:off x="1890848" y="582110"/>
              <a:ext cx="39451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0" dirty="0"/>
                <a:t>[</a:t>
              </a:r>
              <a:endParaRPr lang="ko-KR" altLang="en-US" sz="10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16303" y="1094940"/>
              <a:ext cx="4774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a옛날목욕탕L" panose="02020600000000000000" pitchFamily="18" charset="-127"/>
                  <a:ea typeface="a옛날목욕탕L" panose="02020600000000000000"/>
                </a:rPr>
                <a:t>인천 공항 혼잡 해소 가이드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0753" y="582110"/>
              <a:ext cx="39451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0" dirty="0"/>
                <a:t>]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DED38-2435-4336-B4EA-DF568EE1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4104456" cy="26799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1F2D6D-2392-4D0F-8D1A-F54872F99954}"/>
              </a:ext>
            </a:extLst>
          </p:cNvPr>
          <p:cNvSpPr/>
          <p:nvPr/>
        </p:nvSpPr>
        <p:spPr>
          <a:xfrm>
            <a:off x="755576" y="3684489"/>
            <a:ext cx="4104456" cy="269911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3645024"/>
            <a:ext cx="38884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팀명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일석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과목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산학캡스톤디자인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02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담당교수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정현숙 교수님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발표일자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2018.04.04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발표자</a:t>
            </a:r>
            <a:r>
              <a:rPr lang="ko-KR" altLang="en-US" b="1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en-US" altLang="ko-KR" b="1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20134806 </a:t>
            </a:r>
            <a:r>
              <a:rPr lang="ko-KR" altLang="en-US" sz="2400" dirty="0" err="1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박희천</a:t>
            </a:r>
            <a:endParaRPr lang="en-US" altLang="ko-KR" sz="24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: 20134793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한상원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20134750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임향섭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20134789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전영욱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20135550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정진우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EC497-42DF-4006-8A2C-48980F2D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14468" r="14301" b="17840"/>
          <a:stretch/>
        </p:blipFill>
        <p:spPr>
          <a:xfrm>
            <a:off x="7987295" y="3834459"/>
            <a:ext cx="802257" cy="10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128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55541"/>
            <a:ext cx="4352925" cy="3950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30115" y="1772816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오늘날짜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30115" y="2086995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현재시각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27641" y="3456287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게이트별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혼잡도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08030" y="3126341"/>
            <a:ext cx="263162" cy="936104"/>
            <a:chOff x="1608030" y="3126341"/>
            <a:chExt cx="263162" cy="936104"/>
          </a:xfrm>
        </p:grpSpPr>
        <p:cxnSp>
          <p:nvCxnSpPr>
            <p:cNvPr id="23" name="직선 화살표 연결선 22"/>
            <p:cNvCxnSpPr>
              <a:stCxn id="22" idx="3"/>
            </p:cNvCxnSpPr>
            <p:nvPr/>
          </p:nvCxnSpPr>
          <p:spPr>
            <a:xfrm flipV="1">
              <a:off x="1608030" y="3126341"/>
              <a:ext cx="191154" cy="468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22" idx="3"/>
            </p:cNvCxnSpPr>
            <p:nvPr/>
          </p:nvCxnSpPr>
          <p:spPr>
            <a:xfrm flipV="1">
              <a:off x="1608030" y="3454901"/>
              <a:ext cx="263162" cy="13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2" idx="3"/>
            </p:cNvCxnSpPr>
            <p:nvPr/>
          </p:nvCxnSpPr>
          <p:spPr>
            <a:xfrm>
              <a:off x="1608030" y="3594787"/>
              <a:ext cx="263162" cy="21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2" idx="3"/>
            </p:cNvCxnSpPr>
            <p:nvPr/>
          </p:nvCxnSpPr>
          <p:spPr>
            <a:xfrm>
              <a:off x="1608030" y="3594787"/>
              <a:ext cx="191154" cy="467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-230115" y="4572940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게이트별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대기인원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605556" y="4242994"/>
            <a:ext cx="263162" cy="936104"/>
            <a:chOff x="1608030" y="3126341"/>
            <a:chExt cx="263162" cy="936104"/>
          </a:xfrm>
        </p:grpSpPr>
        <p:cxnSp>
          <p:nvCxnSpPr>
            <p:cNvPr id="40" name="직선 화살표 연결선 39"/>
            <p:cNvCxnSpPr>
              <a:stCxn id="38" idx="3"/>
            </p:cNvCxnSpPr>
            <p:nvPr/>
          </p:nvCxnSpPr>
          <p:spPr>
            <a:xfrm flipV="1">
              <a:off x="1608030" y="3126341"/>
              <a:ext cx="191154" cy="468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8" idx="3"/>
            </p:cNvCxnSpPr>
            <p:nvPr/>
          </p:nvCxnSpPr>
          <p:spPr>
            <a:xfrm flipV="1">
              <a:off x="1608030" y="3454901"/>
              <a:ext cx="263162" cy="13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8" idx="3"/>
            </p:cNvCxnSpPr>
            <p:nvPr/>
          </p:nvCxnSpPr>
          <p:spPr>
            <a:xfrm>
              <a:off x="1608030" y="3594787"/>
              <a:ext cx="263162" cy="210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8" idx="3"/>
            </p:cNvCxnSpPr>
            <p:nvPr/>
          </p:nvCxnSpPr>
          <p:spPr>
            <a:xfrm>
              <a:off x="1608030" y="3594787"/>
              <a:ext cx="191154" cy="467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-215999" y="2696747"/>
            <a:ext cx="183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API URL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0629" y="1755541"/>
            <a:ext cx="241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조회일자</a:t>
            </a:r>
            <a:r>
              <a:rPr lang="en-US" altLang="ko-KR" sz="1400" dirty="0">
                <a:solidFill>
                  <a:srgbClr val="FF0000"/>
                </a:solidFill>
              </a:rPr>
              <a:t>(YYYY/MM/DD)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>
            <a:endCxn id="5" idx="1"/>
          </p:cNvCxnSpPr>
          <p:nvPr/>
        </p:nvCxnSpPr>
        <p:spPr>
          <a:xfrm flipV="1">
            <a:off x="3923928" y="1909430"/>
            <a:ext cx="2336701" cy="7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60629" y="2049815"/>
            <a:ext cx="241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업데이트시간</a:t>
            </a:r>
            <a:r>
              <a:rPr lang="en-US" altLang="ko-KR" sz="1400" dirty="0">
                <a:solidFill>
                  <a:srgbClr val="FF0000"/>
                </a:solidFill>
              </a:rPr>
              <a:t>(HH/MM)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/>
          <p:cNvCxnSpPr>
            <a:endCxn id="44" idx="1"/>
          </p:cNvCxnSpPr>
          <p:nvPr/>
        </p:nvCxnSpPr>
        <p:spPr>
          <a:xfrm flipV="1">
            <a:off x="3923928" y="2203704"/>
            <a:ext cx="2336701" cy="7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35896" y="2996952"/>
            <a:ext cx="4680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게이트 혼잡도               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“0”</a:t>
            </a:r>
            <a:r>
              <a:rPr lang="ko-KR" altLang="en-US" sz="1400" dirty="0">
                <a:solidFill>
                  <a:srgbClr val="FF0000"/>
                </a:solidFill>
              </a:rPr>
              <a:t>원활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gate1 –T1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1</a:t>
            </a:r>
            <a:r>
              <a:rPr lang="ko-KR" altLang="en-US" sz="1400" dirty="0">
                <a:solidFill>
                  <a:srgbClr val="FF0000"/>
                </a:solidFill>
              </a:rPr>
              <a:t>번 출국장      </a:t>
            </a:r>
            <a:r>
              <a:rPr lang="en-US" altLang="ko-KR" sz="1400" dirty="0">
                <a:solidFill>
                  <a:srgbClr val="FF0000"/>
                </a:solidFill>
              </a:rPr>
              <a:t>“1”</a:t>
            </a:r>
            <a:r>
              <a:rPr lang="ko-KR" altLang="en-US" sz="1400" dirty="0">
                <a:solidFill>
                  <a:srgbClr val="FF0000"/>
                </a:solidFill>
              </a:rPr>
              <a:t>보통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gate2 –T1 3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      “2”</a:t>
            </a:r>
            <a:r>
              <a:rPr lang="ko-KR" altLang="en-US" sz="1400" dirty="0">
                <a:solidFill>
                  <a:srgbClr val="FF0000"/>
                </a:solidFill>
              </a:rPr>
              <a:t>혼잡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gate3 –T1 4</a:t>
            </a:r>
            <a:r>
              <a:rPr lang="ko-KR" altLang="en-US" sz="1400" dirty="0">
                <a:solidFill>
                  <a:srgbClr val="FF0000"/>
                </a:solidFill>
              </a:rPr>
              <a:t>번 출국장     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”3”</a:t>
            </a:r>
            <a:r>
              <a:rPr lang="ko-KR" altLang="en-US" sz="1400" dirty="0" err="1">
                <a:solidFill>
                  <a:srgbClr val="FF0000"/>
                </a:solidFill>
              </a:rPr>
              <a:t>매우혼잡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gate4 –T1 5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                        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5896" y="4216037"/>
            <a:ext cx="3168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게이트 </a:t>
            </a:r>
            <a:r>
              <a:rPr lang="ko-KR" altLang="en-US" sz="1400" b="1" dirty="0" err="1">
                <a:solidFill>
                  <a:srgbClr val="FF0000"/>
                </a:solidFill>
              </a:rPr>
              <a:t>대기인수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gate1 –T1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1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gate2 –T1 3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r>
              <a:rPr lang="en-US" altLang="ko-KR" sz="1400" dirty="0">
                <a:solidFill>
                  <a:srgbClr val="FF0000"/>
                </a:solidFill>
              </a:rPr>
              <a:t>,T2 2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gate3 –T1 4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gate4 –T1 5</a:t>
            </a:r>
            <a:r>
              <a:rPr lang="ko-KR" altLang="en-US" sz="1400" dirty="0">
                <a:solidFill>
                  <a:srgbClr val="FF0000"/>
                </a:solidFill>
              </a:rPr>
              <a:t>번 출국장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71E657-66EF-4FFB-9C01-14FAC91829E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469C9-D7C1-4C4D-9808-BA23DD0D0379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FFF2DE-0D9E-45F3-8F41-22123D461F8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1864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38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1907" y="3429000"/>
            <a:ext cx="7912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터미널의 출국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중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번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게이트는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 전용 출국장으로 이용되고 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트랙은 노약자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(70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 이상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어린이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 미만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임산부가 포함되어 있다면 이용할 수 있는데 항공사에서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보딩패스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발권시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 확인 용지를 달라고 하면 이용할 수 있다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패스트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트랙은 이용자를 제외한 동반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인까지 이용이 가능하다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노약자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어린이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임산부를 위한 전용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게이트로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이용하기 때문에 예상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승객수에서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제외된다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9283" r="2453" b="20818"/>
          <a:stretch/>
        </p:blipFill>
        <p:spPr>
          <a:xfrm>
            <a:off x="5387566" y="1283400"/>
            <a:ext cx="3074003" cy="21667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1210" y="2135940"/>
            <a:ext cx="4908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혼잡도에 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1,6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번 출국장이 제외된 이유 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7835E-8B71-4EC3-855B-4C31EC45BB1A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A33A6-56C4-4572-8EF1-CAF7F44EDA62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5F8B22-B478-4B3E-9557-D786EBFDF50F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416385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283968" y="609329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The data </a:t>
            </a:r>
            <a:r>
              <a:rPr lang="en-US" altLang="ko-KR" sz="1200" dirty="0">
                <a:hlinkClick r:id="rId2"/>
              </a:rPr>
              <a:t>are</a:t>
            </a:r>
            <a:r>
              <a:rPr lang="en-US" altLang="ko-KR" sz="1200" dirty="0"/>
              <a:t> provided by Research and Innovative Technology Administration (RITA) </a:t>
            </a:r>
          </a:p>
          <a:p>
            <a:r>
              <a:rPr lang="en-US" altLang="ko-KR" sz="1200" dirty="0"/>
              <a:t>and Bureau of Transportation Statistics (BTS).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30918" y="3724289"/>
            <a:ext cx="787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1987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월부터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2008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월까지의 미국의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백만의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출도착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항공편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(3,376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공항과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29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항공사들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5575" y="4519183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230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항공편들이 취소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23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 항공편이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 이상 지연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0242" y="5262299"/>
            <a:ext cx="779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Weather Source : wunderground.com(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사이트의 기상정보를 이용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17"/>
          <a:stretch/>
        </p:blipFill>
        <p:spPr bwMode="auto">
          <a:xfrm>
            <a:off x="788867" y="1804717"/>
            <a:ext cx="752335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6" y="1441979"/>
            <a:ext cx="36385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94DB-1048-42EB-A605-95DAB02FDE71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3FCECF-4A67-450D-AC1A-28927182A62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9440C4-550D-4E70-953C-481F0DD2C45A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5739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53941"/>
            <a:ext cx="6499932" cy="4782666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5940152" y="1916832"/>
            <a:ext cx="57606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26009-576D-452A-8D85-A3558A52BDE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EE677-8D43-47B1-A62E-B94D6C49C03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D229B-FAE0-41CC-9275-AE339B830077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5109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3541"/>
            <a:ext cx="5342392" cy="4854873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695849" y="4509120"/>
            <a:ext cx="128780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F6D8D7-359C-49EA-868D-596570ED02F5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8A94C3-06EA-4E1D-BCC4-5C17FEA36AC9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A02BC-7BC9-4378-B97D-D60E27E6A19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00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29" y="1745413"/>
            <a:ext cx="4907477" cy="444594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835696" y="4077072"/>
            <a:ext cx="504056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6A273-2EF0-4ECE-9A72-0896E8FC8671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E70A0-0964-4EA3-B7DC-3C742250EA12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B76D9-AF85-4EE9-BE89-4D2E686026C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6064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1" y="1653941"/>
            <a:ext cx="5650559" cy="4727387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259632" y="3645024"/>
            <a:ext cx="504056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436096" y="6165303"/>
            <a:ext cx="648072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1CE96-7724-4A4F-86DE-E728DEEE4F7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FF525D-E174-45BE-9AE2-E522F8D9431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057DEC-3BD0-4FE1-9145-7710E9EBFCF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0036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87" y="1795082"/>
            <a:ext cx="5976664" cy="463115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288260" y="3401284"/>
            <a:ext cx="576065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47664" y="1999777"/>
            <a:ext cx="2448272" cy="216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0CF7F-21C1-470C-B7E7-72AB46595B0C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BA817B-1551-43E8-9FBC-279FBD5550B6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71BE2A-8686-4E7C-A593-D162E3D7C55D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7807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0" y="1446308"/>
            <a:ext cx="4971790" cy="3783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10" y="4509120"/>
            <a:ext cx="2428875" cy="3619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202415" y="3309745"/>
            <a:ext cx="2488854" cy="171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743" y="1404813"/>
            <a:ext cx="4001663" cy="310078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263817" y="2445996"/>
            <a:ext cx="567877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476688" y="1508308"/>
            <a:ext cx="2413471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213647" y="4561701"/>
            <a:ext cx="710281" cy="2160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3563888" y="4777726"/>
            <a:ext cx="0" cy="41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516413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csv</a:t>
            </a:r>
            <a:r>
              <a:rPr lang="ko-KR" altLang="en-US" dirty="0"/>
              <a:t>파일 불러오는 함수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07912" y="4556280"/>
            <a:ext cx="1146510" cy="20583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endCxn id="44" idx="0"/>
          </p:cNvCxnSpPr>
          <p:nvPr/>
        </p:nvCxnSpPr>
        <p:spPr>
          <a:xfrm>
            <a:off x="4032701" y="4769166"/>
            <a:ext cx="2322829" cy="95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83458" y="5720501"/>
            <a:ext cx="474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파일을 찾아서 선택 할 수 있도록 하는 함수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628C48-C567-4BDE-975F-12CF4450D5BB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3CB8F2-AFD9-438D-9274-D545373B8BFF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28C721-0DA8-41F1-A909-48E7EFF6A05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14689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7" y="1960296"/>
            <a:ext cx="3543300" cy="381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994156" y="2134139"/>
            <a:ext cx="36005" cy="56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598894" y="2126382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787806" y="2126382"/>
            <a:ext cx="0" cy="130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1223" y="3432463"/>
            <a:ext cx="176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필드명</a:t>
            </a:r>
            <a:r>
              <a:rPr lang="ko-KR" altLang="en-US" dirty="0"/>
              <a:t> 지정</a:t>
            </a:r>
            <a:endParaRPr lang="en-US" altLang="ko-KR" dirty="0"/>
          </a:p>
          <a:p>
            <a:r>
              <a:rPr lang="ko-KR" altLang="en-US" dirty="0"/>
              <a:t>현재 소스는 </a:t>
            </a:r>
            <a:endParaRPr lang="en-US" altLang="ko-KR" dirty="0"/>
          </a:p>
          <a:p>
            <a:r>
              <a:rPr lang="ko-KR" altLang="en-US" dirty="0"/>
              <a:t>항공 지연 필드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364136" y="2126382"/>
            <a:ext cx="53328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588224" y="2126382"/>
            <a:ext cx="42553" cy="228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35620" y="4407981"/>
            <a:ext cx="2391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모습 결정 </a:t>
            </a:r>
            <a:endParaRPr lang="en-US" altLang="ko-KR" dirty="0"/>
          </a:p>
          <a:p>
            <a:r>
              <a:rPr lang="en-US" altLang="ko-KR" dirty="0"/>
              <a:t>h : </a:t>
            </a:r>
            <a:r>
              <a:rPr lang="ko-KR" altLang="en-US" dirty="0"/>
              <a:t>선 그래프</a:t>
            </a:r>
            <a:endParaRPr lang="en-US" altLang="ko-KR" dirty="0"/>
          </a:p>
          <a:p>
            <a:r>
              <a:rPr lang="en-US" altLang="ko-KR" dirty="0"/>
              <a:t>p : </a:t>
            </a:r>
            <a:r>
              <a:rPr lang="ko-KR" altLang="en-US" dirty="0"/>
              <a:t>점 그래프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997824" y="1960296"/>
            <a:ext cx="108012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506580" y="1910357"/>
            <a:ext cx="31304" cy="350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86926" y="5423139"/>
            <a:ext cx="314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최솟값 최대값 지정</a:t>
            </a:r>
            <a:endParaRPr lang="en-US" altLang="ko-KR" dirty="0"/>
          </a:p>
          <a:p>
            <a:r>
              <a:rPr lang="ko-KR" altLang="en-US" dirty="0"/>
              <a:t>현재 소스는 최솟값 </a:t>
            </a:r>
            <a:r>
              <a:rPr lang="en-US" altLang="ko-KR" dirty="0"/>
              <a:t>: 0</a:t>
            </a:r>
          </a:p>
          <a:p>
            <a:r>
              <a:rPr lang="en-US" altLang="ko-KR" dirty="0"/>
              <a:t>                </a:t>
            </a:r>
            <a:r>
              <a:rPr lang="ko-KR" altLang="en-US" dirty="0"/>
              <a:t>최댓값 </a:t>
            </a:r>
            <a:r>
              <a:rPr lang="en-US" altLang="ko-KR" dirty="0"/>
              <a:t>: 500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7" y="1807596"/>
            <a:ext cx="3956415" cy="3997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81991" y="2856171"/>
            <a:ext cx="198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 출력 함수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F79626-930C-474D-B77E-A9A415E1E9A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D36152-6447-4D41-8914-B7320CB41F4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8D6681-9AE0-4396-AEA0-C52A8399A59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7BD046-59EF-4B2B-983F-FA13643B5B01}"/>
              </a:ext>
            </a:extLst>
          </p:cNvPr>
          <p:cNvSpPr/>
          <p:nvPr/>
        </p:nvSpPr>
        <p:spPr>
          <a:xfrm>
            <a:off x="4683027" y="1933412"/>
            <a:ext cx="567877" cy="208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25967" y="248898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팀원소개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3003524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002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개발내용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9952" y="4078177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004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개발환경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5364" y="4602379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005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5364" y="515467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006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추진일정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4309173" y="2406688"/>
            <a:ext cx="388843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211960" y="4534016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139952" y="5575330"/>
            <a:ext cx="4176464" cy="139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467578304" descr="EMB0000188431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3" y="2406688"/>
            <a:ext cx="3635896" cy="26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5833" y="2406688"/>
            <a:ext cx="3635896" cy="2633386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694EE-9F64-452E-8757-F05928E56781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2EECF-71E8-4E86-9EFF-6349A5064D07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3AFA02-ED74-48F0-A2D6-6AAD12C89700}"/>
              </a:ext>
            </a:extLst>
          </p:cNvPr>
          <p:cNvSpPr txBox="1"/>
          <p:nvPr/>
        </p:nvSpPr>
        <p:spPr>
          <a:xfrm>
            <a:off x="1378006" y="973413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3939" y="144494"/>
            <a:ext cx="308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  <a:ea typeface="a옛날목욕탕L" panose="02020600000000000000"/>
              </a:rPr>
              <a:t>인천 공항 혼잡 해소 가이드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952" y="3501008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003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 진행상황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4207403" y="5017338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207403" y="3981784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193852" y="3414933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193852" y="2875372"/>
            <a:ext cx="4608512" cy="576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0946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17" b="51206"/>
          <a:stretch/>
        </p:blipFill>
        <p:spPr bwMode="auto">
          <a:xfrm>
            <a:off x="566444" y="1619315"/>
            <a:ext cx="6950064" cy="253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66444" y="4365307"/>
            <a:ext cx="760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콘솔에서 작업했던 내용을</a:t>
            </a:r>
            <a:r>
              <a:rPr lang="en-US" altLang="ko-KR" sz="2400" dirty="0"/>
              <a:t> </a:t>
            </a:r>
            <a:r>
              <a:rPr lang="ko-KR" altLang="en-US" sz="2400" dirty="0"/>
              <a:t>기존의 </a:t>
            </a:r>
            <a:r>
              <a:rPr lang="en-US" altLang="ko-KR" sz="2400" dirty="0"/>
              <a:t>R</a:t>
            </a:r>
            <a:r>
              <a:rPr lang="ko-KR" altLang="en-US" sz="2400" dirty="0"/>
              <a:t>프로젝트 파일에 </a:t>
            </a:r>
            <a:br>
              <a:rPr lang="en-US" altLang="ko-KR" sz="2400" dirty="0"/>
            </a:br>
            <a:r>
              <a:rPr lang="en-US" altLang="ko-KR" sz="2400" dirty="0"/>
              <a:t>R</a:t>
            </a:r>
            <a:r>
              <a:rPr lang="ko-KR" altLang="en-US" sz="2400" dirty="0"/>
              <a:t>스크립트 파일로 종합해서 추가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89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1" y="2132856"/>
            <a:ext cx="8198764" cy="43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pic>
        <p:nvPicPr>
          <p:cNvPr id="3" name="2018-04-05_Untitled">
            <a:hlinkClick r:id="" action="ppaction://media"/>
            <a:extLst>
              <a:ext uri="{FF2B5EF4-FFF2-40B4-BE49-F238E27FC236}">
                <a16:creationId xmlns:a16="http://schemas.microsoft.com/office/drawing/2014/main" id="{33260704-1300-4091-B11E-772086F33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730" y="1653941"/>
            <a:ext cx="7924800" cy="4954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D3CE2-AC84-4686-98B1-54F009A3D983}"/>
              </a:ext>
            </a:extLst>
          </p:cNvPr>
          <p:cNvSpPr txBox="1"/>
          <p:nvPr/>
        </p:nvSpPr>
        <p:spPr>
          <a:xfrm>
            <a:off x="5436096" y="12172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</a:t>
            </a:r>
            <a:r>
              <a:rPr lang="ko-KR" altLang="en-US" dirty="0"/>
              <a:t>동영상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C9A7D-D17C-4BFB-A499-E777B812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1" y="1497758"/>
            <a:ext cx="8674196" cy="423549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910AEE6-42AB-467D-B3C0-E85C0B9AE890}"/>
              </a:ext>
            </a:extLst>
          </p:cNvPr>
          <p:cNvSpPr/>
          <p:nvPr/>
        </p:nvSpPr>
        <p:spPr>
          <a:xfrm>
            <a:off x="2771800" y="3062270"/>
            <a:ext cx="86409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A423BB-F72A-4943-BCDC-7A3124DE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1" y="1497758"/>
            <a:ext cx="8674196" cy="4235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B656B0-7E1C-452F-8CA3-D88DA88D1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" y="3212976"/>
            <a:ext cx="8598867" cy="214910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86F4337-9E24-47D5-8039-AC5B992AEF6F}"/>
              </a:ext>
            </a:extLst>
          </p:cNvPr>
          <p:cNvSpPr/>
          <p:nvPr/>
        </p:nvSpPr>
        <p:spPr>
          <a:xfrm>
            <a:off x="2771800" y="3082035"/>
            <a:ext cx="86409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2843808" y="4869160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86F4337-9E24-47D5-8039-AC5B992AEF6F}"/>
              </a:ext>
            </a:extLst>
          </p:cNvPr>
          <p:cNvSpPr/>
          <p:nvPr/>
        </p:nvSpPr>
        <p:spPr>
          <a:xfrm>
            <a:off x="-2484784" y="3018327"/>
            <a:ext cx="864096" cy="4106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2242827" y="4941168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90FBF-E4C9-41AD-BCB1-6D288502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0" y="2086067"/>
            <a:ext cx="7699774" cy="37225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7FFCF7-D874-466C-933B-22C78C3C3391}"/>
              </a:ext>
            </a:extLst>
          </p:cNvPr>
          <p:cNvSpPr/>
          <p:nvPr/>
        </p:nvSpPr>
        <p:spPr>
          <a:xfrm>
            <a:off x="755576" y="5104083"/>
            <a:ext cx="200404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6340" y="1716735"/>
            <a:ext cx="49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스크립트 파일 실행화면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2242827" y="4941168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9281DE-B791-4F85-9D11-9E3D7C5BA602}"/>
              </a:ext>
            </a:extLst>
          </p:cNvPr>
          <p:cNvGrpSpPr/>
          <p:nvPr/>
        </p:nvGrpSpPr>
        <p:grpSpPr>
          <a:xfrm>
            <a:off x="1259632" y="2086067"/>
            <a:ext cx="6588224" cy="4346062"/>
            <a:chOff x="1288878" y="1288290"/>
            <a:chExt cx="6588224" cy="43460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81EE3D-EE47-4C31-A80A-F5422AC8B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51"/>
            <a:stretch/>
          </p:blipFill>
          <p:spPr>
            <a:xfrm>
              <a:off x="1288878" y="1288290"/>
              <a:ext cx="6588224" cy="4285570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6F4337-9E24-47D5-8039-AC5B992AEF6F}"/>
                </a:ext>
              </a:extLst>
            </p:cNvPr>
            <p:cNvSpPr/>
            <p:nvPr/>
          </p:nvSpPr>
          <p:spPr>
            <a:xfrm>
              <a:off x="6746914" y="5223679"/>
              <a:ext cx="1130188" cy="4106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7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78CF-0EAA-469C-A39D-5561995CE0C5}"/>
              </a:ext>
            </a:extLst>
          </p:cNvPr>
          <p:cNvSpPr/>
          <p:nvPr/>
        </p:nvSpPr>
        <p:spPr>
          <a:xfrm>
            <a:off x="-2242827" y="4941168"/>
            <a:ext cx="576064" cy="3258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°ì¬ë¯¹ëª©ì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26743" r="53060" b="22615"/>
          <a:stretch/>
        </p:blipFill>
        <p:spPr bwMode="auto">
          <a:xfrm>
            <a:off x="3023828" y="3622906"/>
            <a:ext cx="3204356" cy="32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1560" y="1656653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발사믹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Balsamiq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Mockup)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-UI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배우며 사용하고 있는 툴을 기획자가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대한 설명을 할 때 사용함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*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(Mockup) 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실물과 흡사한 정적인 형태의 모형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다운로드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Ver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3.5.15)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3"/>
              </a:rPr>
              <a:t>http://balsamiq.com/download/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DEAF7-C925-4F2D-9E65-C58ED1105C60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65B92-9B77-405D-9EFC-D4D1DC58A0BD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0D8AC-5109-4689-AB71-FA05DE5DD7F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66041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671" y="1532069"/>
            <a:ext cx="7884368" cy="50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342F2-4B2B-425A-9B79-087536A492EE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263FB-B112-40CD-B77B-12113A9E4BA3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8F680-4CAB-4391-A34A-62F3470CE41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13461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986" y="1166096"/>
            <a:ext cx="3165573" cy="164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1520" y="5253007"/>
            <a:ext cx="2481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20134750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임향섭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데이터 분석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500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20134806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박희천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148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20134789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전영욱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7968" y="5253007"/>
            <a:ext cx="192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20135550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정진우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4401" y="2780928"/>
            <a:ext cx="392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20134793</a:t>
            </a: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한상원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E-mail :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4"/>
              </a:rPr>
              <a:t>lmpp@naver.com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팀장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사전조사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분석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9202" r="14046" b="8090"/>
          <a:stretch/>
        </p:blipFill>
        <p:spPr>
          <a:xfrm>
            <a:off x="2918537" y="2780928"/>
            <a:ext cx="807590" cy="11456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0" t="8306" r="10884" b="8306"/>
          <a:stretch/>
        </p:blipFill>
        <p:spPr>
          <a:xfrm>
            <a:off x="5108806" y="3989268"/>
            <a:ext cx="895096" cy="11881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5" b="12699"/>
          <a:stretch/>
        </p:blipFill>
        <p:spPr>
          <a:xfrm>
            <a:off x="6994178" y="4035942"/>
            <a:ext cx="946009" cy="10092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82" y="3946522"/>
            <a:ext cx="792088" cy="11881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14468" r="14301" b="17840"/>
          <a:stretch/>
        </p:blipFill>
        <p:spPr>
          <a:xfrm>
            <a:off x="3330528" y="4020542"/>
            <a:ext cx="802257" cy="10785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2687614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6253" y="935263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팀원소개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4491229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46045" t="12225" r="12742"/>
          <a:stretch/>
        </p:blipFill>
        <p:spPr>
          <a:xfrm>
            <a:off x="3239851" y="1408339"/>
            <a:ext cx="2664296" cy="4952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1920" y="5949280"/>
            <a:ext cx="15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92107" y="2132856"/>
            <a:ext cx="93610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06334" y="2024844"/>
            <a:ext cx="1785773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메뉴버튼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492107" y="2590437"/>
            <a:ext cx="13088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6334" y="2482425"/>
            <a:ext cx="1785773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47864" y="1916832"/>
            <a:ext cx="944443" cy="43204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2069795">
            <a:off x="4033284" y="1337404"/>
            <a:ext cx="538910" cy="704811"/>
          </a:xfrm>
          <a:prstGeom prst="downArrow">
            <a:avLst>
              <a:gd name="adj1" fmla="val 15543"/>
              <a:gd name="adj2" fmla="val 44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24B70B-A703-441E-B574-62461AAAFE32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6AB47C-4B70-42D9-83C1-ED8B17252FE6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7131A6-C52C-4046-9342-174484A04A89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29563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27557" y="62373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혼잡도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16" y="1532069"/>
            <a:ext cx="2192296" cy="44572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C24CF-4033-4066-BA46-448050CD5FE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FA490-89FD-4AB2-849E-9C7642607F11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E2A7E6-AAD3-4491-B5B3-FB294B199E43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88132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ë°ì¬ë¯¹ëª©ì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26743" r="53060" b="22615"/>
          <a:stretch/>
        </p:blipFill>
        <p:spPr bwMode="auto">
          <a:xfrm>
            <a:off x="7248744" y="2858939"/>
            <a:ext cx="1377384" cy="13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89234480" descr="EMB000035302f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1" b="97665" l="2303" r="97533">
                        <a14:foregroundMark x1="41283" y1="80679" x2="13980" y2="51805"/>
                        <a14:foregroundMark x1="14309" y1="36306" x2="20395" y2="27601"/>
                        <a14:foregroundMark x1="19572" y1="19745" x2="12500" y2="55626"/>
                        <a14:foregroundMark x1="11184" y1="60934" x2="4770" y2="39490"/>
                        <a14:foregroundMark x1="9868" y1="42463" x2="22368" y2="13588"/>
                        <a14:foregroundMark x1="2303" y1="54352" x2="4112" y2="32059"/>
                        <a14:foregroundMark x1="17928" y1="14437" x2="56250" y2="1911"/>
                        <a14:foregroundMark x1="86349" y1="21019" x2="97533" y2="34183"/>
                        <a14:foregroundMark x1="83388" y1="84501" x2="87993" y2="95541"/>
                        <a14:foregroundMark x1="50493" y1="90234" x2="46053" y2="97665"/>
                        <a14:foregroundMark x1="52796" y1="85350" x2="75493" y2="73673"/>
                        <a14:foregroundMark x1="82401" y1="74098" x2="92763" y2="6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3976"/>
            <a:ext cx="933587" cy="7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87568" y="1484784"/>
            <a:ext cx="63489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ko-KR" sz="1600" b="1" dirty="0">
                <a:ea typeface="HY견고딕" panose="02030600000101010101" pitchFamily="18" charset="-127"/>
              </a:rPr>
              <a:t>R-3.4.3,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 err="1"/>
              <a:t>RStudio</a:t>
            </a:r>
            <a:r>
              <a:rPr lang="en-US" altLang="ko-KR" sz="1600" b="1" dirty="0"/>
              <a:t> Desktop 1.1.442</a:t>
            </a:r>
            <a:endParaRPr lang="en-US" altLang="ko-KR" sz="1600" dirty="0"/>
          </a:p>
          <a:p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오픈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및 통계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5"/>
              </a:rPr>
              <a:t>https://www.r-project.org/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6"/>
              </a:rPr>
              <a:t>https://www.rstudio.com/products/rstudio/download/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0" name="_x489234400" descr="EMB000035302f1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86" y="2858939"/>
            <a:ext cx="1338129" cy="98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82527" y="2890567"/>
            <a:ext cx="26148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공공데이터 포탈 오픈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정보 오픈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  <a:hlinkClick r:id="rId8"/>
              </a:rPr>
              <a:t>http://www.data.go.kr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2" name="_x489234320" descr="EMB000035302f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86" y="4139080"/>
            <a:ext cx="1406681" cy="9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82527" y="4162026"/>
            <a:ext cx="5891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Android Studio 3.0.1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어플개발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10"/>
              </a:rPr>
              <a:t>https://developer.android.com/studio/index.html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92107" y="5529742"/>
            <a:ext cx="55114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Java JDK 9.0.4</a:t>
            </a:r>
            <a:b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Android Studio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자바이용 개발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  <a:hlinkClick r:id="rId11"/>
              </a:rPr>
              <a:t>https://www.java.com/ko/download/win10.jsp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1" name="Picture 3" descr="C:\Users\HP\Desktop\maxresdefaul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7" y="5536037"/>
            <a:ext cx="1502740" cy="84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A658CA-C603-4CF5-826B-2602BDA42B3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6757-2898-4C6D-8A9A-4DF414AAF018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569011-B90C-4E6B-9CD1-C86D5CA09834}"/>
              </a:ext>
            </a:extLst>
          </p:cNvPr>
          <p:cNvSpPr txBox="1"/>
          <p:nvPr/>
        </p:nvSpPr>
        <p:spPr>
          <a:xfrm>
            <a:off x="1064125" y="9466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15066"/>
            <a:ext cx="1094339" cy="57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16016" y="362341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목업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(Mockup) 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다운로드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Ver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3.5.15)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14"/>
              </a:rPr>
              <a:t>http://balsamiq.com/download/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704108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76667-8CBA-4EDA-B99D-9DF000477B28}"/>
              </a:ext>
            </a:extLst>
          </p:cNvPr>
          <p:cNvSpPr txBox="1"/>
          <p:nvPr/>
        </p:nvSpPr>
        <p:spPr>
          <a:xfrm>
            <a:off x="68356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623CF-5E56-46EE-AB9A-58DDB24F72F1}"/>
              </a:ext>
            </a:extLst>
          </p:cNvPr>
          <p:cNvSpPr txBox="1"/>
          <p:nvPr/>
        </p:nvSpPr>
        <p:spPr>
          <a:xfrm>
            <a:off x="182351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91506-72C7-4BA7-AF0E-7F808EA2B310}"/>
              </a:ext>
            </a:extLst>
          </p:cNvPr>
          <p:cNvSpPr txBox="1"/>
          <p:nvPr/>
        </p:nvSpPr>
        <p:spPr>
          <a:xfrm>
            <a:off x="1064125" y="94667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543" y="1857231"/>
            <a:ext cx="74758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최종적 결과물은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혼잡도 해소 가이드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”APP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공공데이터 포털의 인천공항 오픈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데이터들을 활용 하여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내의 게이트 별 혼잡도 및 인원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예상 해소 시간 게이트간 거리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편의 시설 위치 표시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기상 데이터를 활용한 결항 예측 서비스들을 제공 할 수 있도록 구현한다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1DDBD-2C82-4A81-B5C0-CC50C0A4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970014"/>
            <a:ext cx="2028318" cy="2383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248815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76667-8CBA-4EDA-B99D-9DF000477B28}"/>
              </a:ext>
            </a:extLst>
          </p:cNvPr>
          <p:cNvSpPr txBox="1"/>
          <p:nvPr/>
        </p:nvSpPr>
        <p:spPr>
          <a:xfrm>
            <a:off x="68356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623CF-5E56-46EE-AB9A-58DDB24F72F1}"/>
              </a:ext>
            </a:extLst>
          </p:cNvPr>
          <p:cNvSpPr txBox="1"/>
          <p:nvPr/>
        </p:nvSpPr>
        <p:spPr>
          <a:xfrm>
            <a:off x="4343798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91506-72C7-4BA7-AF0E-7F808EA2B310}"/>
              </a:ext>
            </a:extLst>
          </p:cNvPr>
          <p:cNvSpPr txBox="1"/>
          <p:nvPr/>
        </p:nvSpPr>
        <p:spPr>
          <a:xfrm>
            <a:off x="1064125" y="946674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 효과 및 활용 방안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3568" y="1775941"/>
            <a:ext cx="76926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혼잡도 해소 가이드“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APP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통하여 사용자들이 쉽게 게이트 혼잡도와 혼잡도 해소 시간을 파악 할 수 있으며 빠르게 탑승 할 수 있는 게이트를 추천 해 줌으로써 불필요한 이동과 시간 낭비를 줄일 수 있도록 기대 할 수 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내에 편의시설의 위치와 편의 시설 간 이동거리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이동시간 등을 보여 줌으로써 탑승 시간이 남아 있을 시 원하는 편의 시설 위치를 쉽게 파악하여 이동 할 수 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기상 정보를 분석하여 항공기가 결항 될 확률을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%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보여 줌으로써 사용자들이 미리 파악하고 스케줄을 조정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탑승 일정 변경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하는데 용이 하도록 기대 할 수 있다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_x436386224" descr="EMB0000113c2f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44" y="4709412"/>
            <a:ext cx="2279528" cy="16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4800244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7" y="1499520"/>
            <a:ext cx="1584176" cy="196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037" y="3507264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삼성전자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갤럭시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탭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A6 10.1 32GB SM-T580 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323" y="1636520"/>
            <a:ext cx="3332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시현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테스트를 위한 기기 구입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73" y="1499520"/>
            <a:ext cx="1350485" cy="18572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78" y="4240217"/>
            <a:ext cx="3435867" cy="11830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604" y="5557880"/>
            <a:ext cx="343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 공항 출장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0299" y="3429000"/>
            <a:ext cx="2043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도서 구매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2245" y="3905887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간 실 거리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편의시설 위치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와 편의시설 간의 이동시간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탑승 소요시간 파악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왕복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 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32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859" y="1659393"/>
            <a:ext cx="3137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참고 도서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1814" y="620547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66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 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360022" y="701071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비용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9451952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C7ED5-6701-4A72-89AB-968BEFF66E2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EDC80-0365-493D-8A12-66D25C943FAC}"/>
              </a:ext>
            </a:extLst>
          </p:cNvPr>
          <p:cNvSpPr txBox="1"/>
          <p:nvPr/>
        </p:nvSpPr>
        <p:spPr>
          <a:xfrm>
            <a:off x="24921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E45F1-3907-4A9F-90EF-7E2006728276}"/>
              </a:ext>
            </a:extLst>
          </p:cNvPr>
          <p:cNvSpPr txBox="1"/>
          <p:nvPr/>
        </p:nvSpPr>
        <p:spPr>
          <a:xfrm>
            <a:off x="1064125" y="946674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추진 일정</a:t>
            </a:r>
          </a:p>
        </p:txBody>
      </p:sp>
      <p:sp>
        <p:nvSpPr>
          <p:cNvPr id="20" name="아래쪽 화살표 19"/>
          <p:cNvSpPr/>
          <p:nvPr/>
        </p:nvSpPr>
        <p:spPr>
          <a:xfrm>
            <a:off x="2749479" y="2276872"/>
            <a:ext cx="321157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7" y="2745382"/>
            <a:ext cx="7771780" cy="1927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21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C7ED5-6701-4A72-89AB-968BEFF66E2C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EDC80-0365-493D-8A12-66D25C943FAC}"/>
              </a:ext>
            </a:extLst>
          </p:cNvPr>
          <p:cNvSpPr txBox="1"/>
          <p:nvPr/>
        </p:nvSpPr>
        <p:spPr>
          <a:xfrm>
            <a:off x="2254773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E45F1-3907-4A9F-90EF-7E2006728276}"/>
              </a:ext>
            </a:extLst>
          </p:cNvPr>
          <p:cNvSpPr txBox="1"/>
          <p:nvPr/>
        </p:nvSpPr>
        <p:spPr>
          <a:xfrm>
            <a:off x="971600" y="924658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 HUB</a:t>
            </a:r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8" y="2217320"/>
            <a:ext cx="4047084" cy="3587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836" y="1532069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en-US" altLang="ko-KR" dirty="0"/>
              <a:t>https://github.com/hth9021/inchone-Airport-Congestion-Removal-Guide</a:t>
            </a:r>
            <a:r>
              <a:rPr lang="en-US" altLang="ko-KR" sz="2000" dirty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FA80-C52F-4103-8721-4BEA363D297D}"/>
              </a:ext>
            </a:extLst>
          </p:cNvPr>
          <p:cNvSpPr txBox="1"/>
          <p:nvPr/>
        </p:nvSpPr>
        <p:spPr>
          <a:xfrm>
            <a:off x="4499992" y="2001029"/>
            <a:ext cx="4176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만든이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한상원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, hth9021)</a:t>
            </a:r>
          </a:p>
          <a:p>
            <a:endParaRPr lang="en-US" altLang="ko-KR" dirty="0"/>
          </a:p>
          <a:p>
            <a:r>
              <a:rPr lang="ko-KR" altLang="en-US" dirty="0"/>
              <a:t>운영 계획 </a:t>
            </a:r>
            <a:r>
              <a:rPr lang="en-US" altLang="ko-K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팀원들 초대하여 인천공항 혼잡도 해소 가이드 저장소 생성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링크사업단 경진대회 참가할 제안서</a:t>
            </a:r>
            <a:r>
              <a:rPr lang="en-US" altLang="ko-KR" dirty="0"/>
              <a:t> </a:t>
            </a:r>
            <a:r>
              <a:rPr lang="ko-KR" altLang="en-US" dirty="0"/>
              <a:t>와 주마다 발표한 </a:t>
            </a:r>
            <a:r>
              <a:rPr lang="en-US" altLang="ko-KR" dirty="0"/>
              <a:t>ppt </a:t>
            </a:r>
            <a:r>
              <a:rPr lang="ko-KR" altLang="en-US" dirty="0"/>
              <a:t>파일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그 주 발표자가 업로드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 함에 있어 그 주에 목표로 하고자 하는 것을 위해 팀원들 각각의 </a:t>
            </a:r>
            <a:r>
              <a:rPr lang="en-US" altLang="ko-KR" dirty="0"/>
              <a:t>Desktop</a:t>
            </a:r>
            <a:r>
              <a:rPr lang="ko-KR" altLang="en-US" dirty="0"/>
              <a:t>에 </a:t>
            </a:r>
            <a:r>
              <a:rPr lang="en-US" altLang="ko-KR" dirty="0"/>
              <a:t>clone </a:t>
            </a:r>
            <a:r>
              <a:rPr lang="ko-KR" altLang="en-US" dirty="0"/>
              <a:t>하여 각자 코딩 해보고 목표에 성공한 파일을 저장소에 </a:t>
            </a:r>
            <a:r>
              <a:rPr lang="en-US" altLang="ko-KR" dirty="0"/>
              <a:t>push, merge </a:t>
            </a:r>
            <a:r>
              <a:rPr lang="ko-KR" altLang="en-US" dirty="0"/>
              <a:t>하여 팀원 모두가 공유하고 개발에 힘쓸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17629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9732" y="2497976"/>
            <a:ext cx="4824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Q &amp; A</a:t>
            </a:r>
            <a:endParaRPr lang="ko-KR" altLang="en-US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210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5626" y="2636912"/>
            <a:ext cx="6732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 !</a:t>
            </a:r>
            <a:endParaRPr lang="ko-KR" altLang="en-US" sz="6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24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360022" y="692696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동기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68316" y="3104964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(15)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86752" y="2348880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국제공항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(8)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86752" y="3933056"/>
            <a:ext cx="151216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국내공항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(7)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5480484" y="2618910"/>
            <a:ext cx="706268" cy="7560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4" idx="3"/>
          </p:cNvCxnSpPr>
          <p:nvPr/>
        </p:nvCxnSpPr>
        <p:spPr>
          <a:xfrm>
            <a:off x="5480484" y="3429000"/>
            <a:ext cx="706268" cy="7740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78016" y="2060848"/>
            <a:ext cx="2714625" cy="3209926"/>
            <a:chOff x="696897" y="2060848"/>
            <a:chExt cx="2714625" cy="3209926"/>
          </a:xfrm>
        </p:grpSpPr>
        <p:pic>
          <p:nvPicPr>
            <p:cNvPr id="2050" name="Picture 2" descr="êµ­ë´ ê³µí­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7" y="2060848"/>
              <a:ext cx="2714625" cy="320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1329151" y="2852936"/>
              <a:ext cx="794577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67709" y="5270774"/>
            <a:ext cx="657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우리나라에는 공항이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존재하고 그 중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국제선이다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그러나 그 중에서 인천공항에서 운행을 차지하는 비율은 무려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44%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된다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87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516216" y="692696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194912" y="946674"/>
            <a:ext cx="481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 해소 가이드 개발 동기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2000" y="1729095"/>
            <a:ext cx="4006613" cy="3920565"/>
            <a:chOff x="4606330" y="1772816"/>
            <a:chExt cx="4006613" cy="39205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330" y="1772816"/>
              <a:ext cx="4006613" cy="3920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606330" y="5301208"/>
              <a:ext cx="4006613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8667" y="3689377"/>
            <a:ext cx="3816424" cy="2601580"/>
            <a:chOff x="467544" y="1718650"/>
            <a:chExt cx="3816424" cy="1863658"/>
          </a:xfrm>
        </p:grpSpPr>
        <p:grpSp>
          <p:nvGrpSpPr>
            <p:cNvPr id="23" name="그룹 22"/>
            <p:cNvGrpSpPr/>
            <p:nvPr/>
          </p:nvGrpSpPr>
          <p:grpSpPr>
            <a:xfrm>
              <a:off x="467544" y="1718650"/>
              <a:ext cx="3816424" cy="1440160"/>
              <a:chOff x="467544" y="1718650"/>
              <a:chExt cx="3816424" cy="1440160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1718650"/>
                <a:ext cx="3816424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직선 연결선 20"/>
              <p:cNvCxnSpPr/>
              <p:nvPr/>
            </p:nvCxnSpPr>
            <p:spPr>
              <a:xfrm>
                <a:off x="539552" y="2060848"/>
                <a:ext cx="9361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96073" y="2996952"/>
                <a:ext cx="9361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467544" y="3212976"/>
              <a:ext cx="381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출처 </a:t>
              </a:r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: </a:t>
              </a:r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한국공항공사 </a:t>
              </a:r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2017 </a:t>
              </a:r>
              <a:r>
                <a:rPr lang="ko-KR" altLang="en-US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설문조사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1999" y="5805264"/>
            <a:ext cx="400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한국공항공사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2017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공항이용객수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667" y="1729095"/>
            <a:ext cx="3832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한국공항공사 조사결과 국내 공항 이용객수 중 인천공항이 가장 큰 비율을 차지하고 있고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설문조사 결과 인천공항의 정보에 대한 불편함이 많이 들어나 있다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2" y="3081999"/>
            <a:ext cx="4085634" cy="309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78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9283" r="2453" b="20818"/>
          <a:stretch/>
        </p:blipFill>
        <p:spPr>
          <a:xfrm>
            <a:off x="5301553" y="1409122"/>
            <a:ext cx="2147940" cy="15139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HP\Desktop\img_map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4" y="3096552"/>
            <a:ext cx="2272518" cy="15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568F5-B471-471D-92E6-78707488EAFE}"/>
              </a:ext>
            </a:extLst>
          </p:cNvPr>
          <p:cNvSpPr txBox="1"/>
          <p:nvPr/>
        </p:nvSpPr>
        <p:spPr>
          <a:xfrm>
            <a:off x="691907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B6668-1466-49B9-8505-25F1FBB27A68}"/>
              </a:ext>
            </a:extLst>
          </p:cNvPr>
          <p:cNvSpPr txBox="1"/>
          <p:nvPr/>
        </p:nvSpPr>
        <p:spPr>
          <a:xfrm>
            <a:off x="6648054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79569-F796-41EF-B31F-8C6AEF3F5DB4}"/>
              </a:ext>
            </a:extLst>
          </p:cNvPr>
          <p:cNvSpPr txBox="1"/>
          <p:nvPr/>
        </p:nvSpPr>
        <p:spPr>
          <a:xfrm>
            <a:off x="1064125" y="946674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 공항 혼잡도 해소 가이드 개발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E9118-AB3B-43D0-9D8F-4EA29852E561}"/>
              </a:ext>
            </a:extLst>
          </p:cNvPr>
          <p:cNvSpPr txBox="1"/>
          <p:nvPr/>
        </p:nvSpPr>
        <p:spPr>
          <a:xfrm>
            <a:off x="834783" y="1969352"/>
            <a:ext cx="38896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게이트 별 혼잡도 파악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인천공항 예보정보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데이터를 이용하여 혼잡도를 분석해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게이트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별로 인원이 어느 정도 있는지 시각적으로 출력 할 수 있도록 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위치 표시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현재 위치를 표시하여 가까운 게이트를 안내해준다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비행기 결항예측 서비스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날씨정보와 공항데이터를 이용하여 결항예측 서비스를 제공한다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E9F5514A-BDAE-4DC6-AC25-2C6B80031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/>
          <a:stretch/>
        </p:blipFill>
        <p:spPr bwMode="auto">
          <a:xfrm>
            <a:off x="5409001" y="4785508"/>
            <a:ext cx="1933043" cy="155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184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25" y="1755541"/>
            <a:ext cx="6010052" cy="44504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776D29-D12A-4EA1-BA3F-99759832127E}"/>
              </a:ext>
            </a:extLst>
          </p:cNvPr>
          <p:cNvSpPr/>
          <p:nvPr/>
        </p:nvSpPr>
        <p:spPr>
          <a:xfrm>
            <a:off x="4860032" y="2060848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94112" y="249289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하나의</a:t>
            </a:r>
            <a:r>
              <a:rPr lang="ko-KR" altLang="en-US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</a:t>
            </a:r>
            <a:r>
              <a:rPr lang="en-US" altLang="ko-KR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URL</a:t>
            </a:r>
            <a:r>
              <a:rPr lang="ko-KR" altLang="en-US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 하나의 고유한 리소스를 대표하도록 설계된다</a:t>
            </a:r>
          </a:p>
          <a:p>
            <a:b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ko-KR" altLang="en-US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C0D88-A1BC-4F42-9223-6287513B528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5EF387-3827-4DB1-976B-8E9C48174815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E109BA-4423-429F-A8F5-7271A87C89D1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3613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576520" y="1414441"/>
            <a:ext cx="5827042" cy="5011971"/>
            <a:chOff x="1576520" y="1414441"/>
            <a:chExt cx="5827042" cy="501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520" y="1414441"/>
              <a:ext cx="5827042" cy="5011971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864325" y="3356992"/>
              <a:ext cx="422795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1B598-95E0-46D0-8D49-447151709235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66E0A-3EAC-41B3-BD0E-E72026D9B5E7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103FE-5092-4FF7-A61A-FFCEF73CD88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160008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4634"/>
            <a:ext cx="8784976" cy="6588732"/>
          </a:xfrm>
          <a:prstGeom prst="rect">
            <a:avLst/>
          </a:prstGeom>
          <a:noFill/>
          <a:ln w="22225" cap="flat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566"/>
            <a:ext cx="7704856" cy="48157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9512" y="17536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산학캡스톤디자인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43B70-CDBA-476C-B41C-6310537D47C8}"/>
              </a:ext>
            </a:extLst>
          </p:cNvPr>
          <p:cNvSpPr txBox="1"/>
          <p:nvPr/>
        </p:nvSpPr>
        <p:spPr>
          <a:xfrm>
            <a:off x="1795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[</a:t>
            </a:r>
            <a:endParaRPr lang="ko-KR" altLang="en-US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63D83-6D60-4E7C-8151-F509F5051C9E}"/>
              </a:ext>
            </a:extLst>
          </p:cNvPr>
          <p:cNvSpPr txBox="1"/>
          <p:nvPr/>
        </p:nvSpPr>
        <p:spPr>
          <a:xfrm>
            <a:off x="5580112" y="701072"/>
            <a:ext cx="372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6D7682-4F41-4988-9AAA-84687E8092E2}"/>
              </a:ext>
            </a:extLst>
          </p:cNvPr>
          <p:cNvSpPr txBox="1"/>
          <p:nvPr/>
        </p:nvSpPr>
        <p:spPr>
          <a:xfrm>
            <a:off x="315189" y="946674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인천공항 혼잡도 해소 가이드진행 상황 </a:t>
            </a:r>
          </a:p>
        </p:txBody>
      </p:sp>
    </p:spTree>
    <p:extLst>
      <p:ext uri="{BB962C8B-B14F-4D97-AF65-F5344CB8AC3E}">
        <p14:creationId xmlns:p14="http://schemas.microsoft.com/office/powerpoint/2010/main" val="24806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1167</Words>
  <Application>Microsoft Office PowerPoint</Application>
  <PresentationFormat>화면 슬라이드 쇼(4:3)</PresentationFormat>
  <Paragraphs>317</Paragraphs>
  <Slides>39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a옛날목욕탕B</vt:lpstr>
      <vt:lpstr>a옛날목욕탕L</vt:lpstr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chosun</dc:creator>
  <cp:lastModifiedBy>박희천</cp:lastModifiedBy>
  <cp:revision>128</cp:revision>
  <dcterms:created xsi:type="dcterms:W3CDTF">2018-03-20T00:53:37Z</dcterms:created>
  <dcterms:modified xsi:type="dcterms:W3CDTF">2018-04-09T10:10:36Z</dcterms:modified>
</cp:coreProperties>
</file>